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 id="2147483678" r:id="rId2"/>
  </p:sldMasterIdLst>
  <p:sldIdLst>
    <p:sldId id="256" r:id="rId3"/>
    <p:sldId id="257" r:id="rId4"/>
  </p:sldIdLst>
  <p:sldSz cx="2286000" cy="3200400"/>
  <p:notesSz cx="6858000" cy="9144000"/>
  <p:embeddedFontLst>
    <p:embeddedFont>
      <p:font typeface="Lato Light" panose="020F0302020204030203" charset="0"/>
      <p:regular r:id="rId5"/>
      <p:italic r:id="rId6"/>
    </p:embeddedFont>
    <p:embeddedFont>
      <p:font typeface="Lato" panose="020B0604020202020204" charset="0"/>
      <p:regular r:id="rId7"/>
      <p:bold r:id="rId8"/>
      <p:italic r:id="rId9"/>
      <p:boldItalic r:id="rId10"/>
    </p:embeddedFont>
    <p:embeddedFont>
      <p:font typeface="Lato Bold" panose="020B0604020202020204" charset="0"/>
      <p:bold r:id="rId11"/>
    </p:embeddedFont>
  </p:embeddedFontLst>
  <p:defaultTextStyle>
    <a:defPPr>
      <a:defRPr lang="en-US"/>
    </a:defPPr>
    <a:lvl1pPr marL="0" algn="l" defTabSz="263334" rtl="0" eaLnBrk="1" latinLnBrk="0" hangingPunct="1">
      <a:defRPr sz="519" kern="1200">
        <a:solidFill>
          <a:schemeClr val="tx1"/>
        </a:solidFill>
        <a:latin typeface="+mn-lt"/>
        <a:ea typeface="+mn-ea"/>
        <a:cs typeface="+mn-cs"/>
      </a:defRPr>
    </a:lvl1pPr>
    <a:lvl2pPr marL="131667" algn="l" defTabSz="263334" rtl="0" eaLnBrk="1" latinLnBrk="0" hangingPunct="1">
      <a:defRPr sz="519" kern="1200">
        <a:solidFill>
          <a:schemeClr val="tx1"/>
        </a:solidFill>
        <a:latin typeface="+mn-lt"/>
        <a:ea typeface="+mn-ea"/>
        <a:cs typeface="+mn-cs"/>
      </a:defRPr>
    </a:lvl2pPr>
    <a:lvl3pPr marL="263334" algn="l" defTabSz="263334" rtl="0" eaLnBrk="1" latinLnBrk="0" hangingPunct="1">
      <a:defRPr sz="519" kern="1200">
        <a:solidFill>
          <a:schemeClr val="tx1"/>
        </a:solidFill>
        <a:latin typeface="+mn-lt"/>
        <a:ea typeface="+mn-ea"/>
        <a:cs typeface="+mn-cs"/>
      </a:defRPr>
    </a:lvl3pPr>
    <a:lvl4pPr marL="395001" algn="l" defTabSz="263334" rtl="0" eaLnBrk="1" latinLnBrk="0" hangingPunct="1">
      <a:defRPr sz="519" kern="1200">
        <a:solidFill>
          <a:schemeClr val="tx1"/>
        </a:solidFill>
        <a:latin typeface="+mn-lt"/>
        <a:ea typeface="+mn-ea"/>
        <a:cs typeface="+mn-cs"/>
      </a:defRPr>
    </a:lvl4pPr>
    <a:lvl5pPr marL="526668" algn="l" defTabSz="263334" rtl="0" eaLnBrk="1" latinLnBrk="0" hangingPunct="1">
      <a:defRPr sz="519" kern="1200">
        <a:solidFill>
          <a:schemeClr val="tx1"/>
        </a:solidFill>
        <a:latin typeface="+mn-lt"/>
        <a:ea typeface="+mn-ea"/>
        <a:cs typeface="+mn-cs"/>
      </a:defRPr>
    </a:lvl5pPr>
    <a:lvl6pPr marL="658335" algn="l" defTabSz="263334" rtl="0" eaLnBrk="1" latinLnBrk="0" hangingPunct="1">
      <a:defRPr sz="519" kern="1200">
        <a:solidFill>
          <a:schemeClr val="tx1"/>
        </a:solidFill>
        <a:latin typeface="+mn-lt"/>
        <a:ea typeface="+mn-ea"/>
        <a:cs typeface="+mn-cs"/>
      </a:defRPr>
    </a:lvl6pPr>
    <a:lvl7pPr marL="790002" algn="l" defTabSz="263334" rtl="0" eaLnBrk="1" latinLnBrk="0" hangingPunct="1">
      <a:defRPr sz="519" kern="1200">
        <a:solidFill>
          <a:schemeClr val="tx1"/>
        </a:solidFill>
        <a:latin typeface="+mn-lt"/>
        <a:ea typeface="+mn-ea"/>
        <a:cs typeface="+mn-cs"/>
      </a:defRPr>
    </a:lvl7pPr>
    <a:lvl8pPr marL="921669" algn="l" defTabSz="263334" rtl="0" eaLnBrk="1" latinLnBrk="0" hangingPunct="1">
      <a:defRPr sz="519" kern="1200">
        <a:solidFill>
          <a:schemeClr val="tx1"/>
        </a:solidFill>
        <a:latin typeface="+mn-lt"/>
        <a:ea typeface="+mn-ea"/>
        <a:cs typeface="+mn-cs"/>
      </a:defRPr>
    </a:lvl8pPr>
    <a:lvl9pPr marL="1053336" algn="l" defTabSz="263334" rtl="0" eaLnBrk="1" latinLnBrk="0" hangingPunct="1">
      <a:defRPr sz="5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5" autoAdjust="0"/>
    <p:restoredTop sz="94660"/>
  </p:normalViewPr>
  <p:slideViewPr>
    <p:cSldViewPr snapToGrid="0">
      <p:cViewPr varScale="1">
        <p:scale>
          <a:sx n="237" d="100"/>
          <a:sy n="237" d="100"/>
        </p:scale>
        <p:origin x="3546" y="180"/>
      </p:cViewPr>
      <p:guideLst>
        <p:guide orient="horz" pos="1008"/>
        <p:guide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font" Target="fonts/font5.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x3.5 Recruiting_Color">
    <p:spTree>
      <p:nvGrpSpPr>
        <p:cNvPr id="1" name=""/>
        <p:cNvGrpSpPr/>
        <p:nvPr/>
      </p:nvGrpSpPr>
      <p:grpSpPr>
        <a:xfrm>
          <a:off x="0" y="0"/>
          <a:ext cx="0" cy="0"/>
          <a:chOff x="0" y="0"/>
          <a:chExt cx="0" cy="0"/>
        </a:xfrm>
      </p:grpSpPr>
      <p:sp>
        <p:nvSpPr>
          <p:cNvPr id="4" name="Content Placeholder 7"/>
          <p:cNvSpPr>
            <a:spLocks noGrp="1"/>
          </p:cNvSpPr>
          <p:nvPr>
            <p:ph sz="quarter" idx="10" hasCustomPrompt="1"/>
          </p:nvPr>
        </p:nvSpPr>
        <p:spPr>
          <a:xfrm>
            <a:off x="1" y="462393"/>
            <a:ext cx="2285999" cy="568582"/>
          </a:xfrm>
          <a:prstGeom prst="rect">
            <a:avLst/>
          </a:prstGeom>
        </p:spPr>
        <p:txBody>
          <a:bodyPr anchor="ctr"/>
          <a:lstStyle>
            <a:lvl1pPr marL="0" marR="0" indent="0" algn="l" defTabSz="228591" rtl="0" eaLnBrk="1" fontAlgn="auto" latinLnBrk="0" hangingPunct="1">
              <a:lnSpc>
                <a:spcPct val="90000"/>
              </a:lnSpc>
              <a:spcBef>
                <a:spcPts val="250"/>
              </a:spcBef>
              <a:spcAft>
                <a:spcPts val="0"/>
              </a:spcAft>
              <a:buClrTx/>
              <a:buSzTx/>
              <a:buFont typeface="Arial" panose="020B0604020202020204" pitchFamily="34" charset="0"/>
              <a:buNone/>
              <a:tabLst/>
              <a:defRPr sz="1200" baseline="0">
                <a:latin typeface="Lato Bold" panose="020F0802020204030203" pitchFamily="34" charset="0"/>
              </a:defRPr>
            </a:lvl1pPr>
          </a:lstStyle>
          <a:p>
            <a:pPr lvl="0"/>
            <a:r>
              <a:rPr lang="en-US" dirty="0"/>
              <a:t>Job Title of Open Position</a:t>
            </a:r>
          </a:p>
        </p:txBody>
      </p:sp>
      <p:sp>
        <p:nvSpPr>
          <p:cNvPr id="5" name="Text Placeholder 2"/>
          <p:cNvSpPr>
            <a:spLocks noGrp="1"/>
          </p:cNvSpPr>
          <p:nvPr>
            <p:ph type="body" sz="quarter" idx="11" hasCustomPrompt="1"/>
          </p:nvPr>
        </p:nvSpPr>
        <p:spPr>
          <a:xfrm>
            <a:off x="1" y="1098885"/>
            <a:ext cx="2285999" cy="661736"/>
          </a:xfrm>
          <a:prstGeom prst="rect">
            <a:avLst/>
          </a:prstGeom>
        </p:spPr>
        <p:txBody>
          <a:bodyPr/>
          <a:lstStyle>
            <a:lvl1pPr marL="0" indent="0">
              <a:buNone/>
              <a:defRPr sz="800">
                <a:latin typeface="Lato Light" panose="020F0302020204030203" pitchFamily="34" charset="0"/>
              </a:defRPr>
            </a:lvl1pPr>
          </a:lstStyle>
          <a:p>
            <a:pPr lvl="0"/>
            <a:r>
              <a:rPr lang="en-US" dirty="0"/>
              <a:t>Place your job description here.</a:t>
            </a:r>
          </a:p>
        </p:txBody>
      </p:sp>
    </p:spTree>
    <p:extLst>
      <p:ext uri="{BB962C8B-B14F-4D97-AF65-F5344CB8AC3E}">
        <p14:creationId xmlns:p14="http://schemas.microsoft.com/office/powerpoint/2010/main" val="248439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x3.5 Recruiting_BW">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1" y="462393"/>
            <a:ext cx="2285999" cy="568582"/>
          </a:xfrm>
          <a:prstGeom prst="rect">
            <a:avLst/>
          </a:prstGeom>
        </p:spPr>
        <p:txBody>
          <a:bodyPr anchor="ctr"/>
          <a:lstStyle>
            <a:lvl1pPr marL="0" marR="0" indent="0" algn="l" defTabSz="228591" rtl="0" eaLnBrk="1" fontAlgn="auto" latinLnBrk="0" hangingPunct="1">
              <a:lnSpc>
                <a:spcPct val="90000"/>
              </a:lnSpc>
              <a:spcBef>
                <a:spcPts val="250"/>
              </a:spcBef>
              <a:spcAft>
                <a:spcPts val="0"/>
              </a:spcAft>
              <a:buClrTx/>
              <a:buSzTx/>
              <a:buFont typeface="Arial" panose="020B0604020202020204" pitchFamily="34" charset="0"/>
              <a:buNone/>
              <a:tabLst/>
              <a:defRPr sz="1200" baseline="0">
                <a:latin typeface="Lato Bold" panose="020F0802020204030203" pitchFamily="34" charset="0"/>
              </a:defRPr>
            </a:lvl1pPr>
          </a:lstStyle>
          <a:p>
            <a:pPr lvl="0"/>
            <a:r>
              <a:rPr lang="en-US" dirty="0"/>
              <a:t>Job Title of Open Position</a:t>
            </a:r>
          </a:p>
        </p:txBody>
      </p:sp>
      <p:sp>
        <p:nvSpPr>
          <p:cNvPr id="6" name="Text Placeholder 2"/>
          <p:cNvSpPr>
            <a:spLocks noGrp="1"/>
          </p:cNvSpPr>
          <p:nvPr>
            <p:ph type="body" sz="quarter" idx="11" hasCustomPrompt="1"/>
          </p:nvPr>
        </p:nvSpPr>
        <p:spPr>
          <a:xfrm>
            <a:off x="1" y="1098885"/>
            <a:ext cx="2285999" cy="661736"/>
          </a:xfrm>
          <a:prstGeom prst="rect">
            <a:avLst/>
          </a:prstGeom>
        </p:spPr>
        <p:txBody>
          <a:bodyPr/>
          <a:lstStyle>
            <a:lvl1pPr marL="0" indent="0">
              <a:buNone/>
              <a:defRPr sz="800">
                <a:latin typeface="Lato Light" panose="020F0302020204030203" pitchFamily="34" charset="0"/>
              </a:defRPr>
            </a:lvl1pPr>
          </a:lstStyle>
          <a:p>
            <a:pPr lvl="0"/>
            <a:r>
              <a:rPr lang="en-US" dirty="0"/>
              <a:t>Place your job description here.</a:t>
            </a:r>
          </a:p>
        </p:txBody>
      </p:sp>
    </p:spTree>
    <p:extLst>
      <p:ext uri="{BB962C8B-B14F-4D97-AF65-F5344CB8AC3E}">
        <p14:creationId xmlns:p14="http://schemas.microsoft.com/office/powerpoint/2010/main" val="3112692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277431" y="1834838"/>
            <a:ext cx="1972473" cy="984885"/>
          </a:xfrm>
          <a:prstGeom prst="rect">
            <a:avLst/>
          </a:prstGeom>
          <a:noFill/>
        </p:spPr>
        <p:txBody>
          <a:bodyPr wrap="square" rtlCol="0">
            <a:spAutoFit/>
          </a:bodyPr>
          <a:lstStyle/>
          <a:p>
            <a:r>
              <a:rPr lang="en-US" sz="600" dirty="0">
                <a:latin typeface="Lato" panose="020F0502020204030203" pitchFamily="34" charset="0"/>
              </a:rPr>
              <a:t>We serve the world by making food people love. </a:t>
            </a:r>
            <a:br>
              <a:rPr lang="en-US" sz="600" dirty="0">
                <a:latin typeface="Lato" panose="020F0502020204030203" pitchFamily="34" charset="0"/>
              </a:rPr>
            </a:br>
            <a:r>
              <a:rPr lang="en-US" sz="600" dirty="0">
                <a:latin typeface="Lato" panose="020F0502020204030203" pitchFamily="34" charset="0"/>
              </a:rPr>
              <a:t>General Mills seeks out the best talent, and gives them development, resources, support and the chance to lead something big. Join a company where you can make a difference in the lives of millions of people.</a:t>
            </a:r>
          </a:p>
          <a:p>
            <a:endParaRPr lang="en-US" sz="500" dirty="0">
              <a:latin typeface="Lato" panose="020F0502020204030203" pitchFamily="34" charset="0"/>
            </a:endParaRPr>
          </a:p>
          <a:p>
            <a:r>
              <a:rPr lang="en-US" sz="600" kern="1200" dirty="0">
                <a:solidFill>
                  <a:schemeClr val="tx1"/>
                </a:solidFill>
                <a:effectLst/>
                <a:latin typeface="Lato" panose="020F0502020204030203" pitchFamily="34" charset="0"/>
                <a:ea typeface="+mn-ea"/>
                <a:cs typeface="+mn-cs"/>
              </a:rPr>
              <a:t>General Mills, Inc. Carlisle, Iowa Plant</a:t>
            </a:r>
          </a:p>
          <a:p>
            <a:r>
              <a:rPr lang="en-US" sz="600" kern="1200" dirty="0">
                <a:solidFill>
                  <a:schemeClr val="tx1"/>
                </a:solidFill>
                <a:effectLst/>
                <a:latin typeface="Lato" panose="020F0502020204030203" pitchFamily="34" charset="0"/>
                <a:ea typeface="+mn-ea"/>
                <a:cs typeface="+mn-cs"/>
              </a:rPr>
              <a:t>Please</a:t>
            </a:r>
            <a:r>
              <a:rPr lang="en-US" sz="600" kern="1200" baseline="0" dirty="0">
                <a:solidFill>
                  <a:schemeClr val="tx1"/>
                </a:solidFill>
                <a:effectLst/>
                <a:latin typeface="Lato" panose="020F0502020204030203" pitchFamily="34" charset="0"/>
                <a:ea typeface="+mn-ea"/>
                <a:cs typeface="+mn-cs"/>
              </a:rPr>
              <a:t> s</a:t>
            </a:r>
            <a:r>
              <a:rPr lang="en-US" sz="600" kern="1200" dirty="0">
                <a:solidFill>
                  <a:schemeClr val="tx1"/>
                </a:solidFill>
                <a:effectLst/>
                <a:latin typeface="Lato" panose="020F0502020204030203" pitchFamily="34" charset="0"/>
                <a:ea typeface="+mn-ea"/>
                <a:cs typeface="+mn-cs"/>
              </a:rPr>
              <a:t>end your resume to:</a:t>
            </a:r>
            <a:r>
              <a:rPr lang="en-US" sz="600" kern="1200" baseline="0" dirty="0">
                <a:solidFill>
                  <a:schemeClr val="tx1"/>
                </a:solidFill>
                <a:effectLst/>
                <a:latin typeface="Lato" panose="020F0502020204030203" pitchFamily="34" charset="0"/>
                <a:ea typeface="+mn-ea"/>
                <a:cs typeface="+mn-cs"/>
              </a:rPr>
              <a:t> </a:t>
            </a:r>
            <a:r>
              <a:rPr lang="en-US" sz="600" kern="1200" dirty="0">
                <a:solidFill>
                  <a:schemeClr val="tx1"/>
                </a:solidFill>
                <a:effectLst/>
                <a:latin typeface="Lato" panose="020F0502020204030203" pitchFamily="34" charset="0"/>
                <a:ea typeface="+mn-ea"/>
                <a:cs typeface="+mn-cs"/>
              </a:rPr>
              <a:t>Avon.Careers@genmills.com</a:t>
            </a:r>
          </a:p>
          <a:p>
            <a:endParaRPr lang="en-US" sz="500" dirty="0">
              <a:latin typeface="Lato" panose="020F0502020204030203" pitchFamily="34" charset="0"/>
            </a:endParaRP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207" y="1838825"/>
            <a:ext cx="143120" cy="158220"/>
          </a:xfrm>
          <a:prstGeom prst="rect">
            <a:avLst/>
          </a:prstGeom>
        </p:spPr>
      </p:pic>
    </p:spTree>
    <p:extLst>
      <p:ext uri="{BB962C8B-B14F-4D97-AF65-F5344CB8AC3E}">
        <p14:creationId xmlns:p14="http://schemas.microsoft.com/office/powerpoint/2010/main" val="836441421"/>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228591" rtl="0" eaLnBrk="1" latinLnBrk="0" hangingPunct="1">
        <a:lnSpc>
          <a:spcPct val="90000"/>
        </a:lnSpc>
        <a:spcBef>
          <a:spcPct val="0"/>
        </a:spcBef>
        <a:buNone/>
        <a:defRPr sz="1100" kern="1200">
          <a:solidFill>
            <a:schemeClr val="tx1"/>
          </a:solidFill>
          <a:latin typeface="+mj-lt"/>
          <a:ea typeface="+mj-ea"/>
          <a:cs typeface="+mj-cs"/>
        </a:defRPr>
      </a:lvl1pPr>
    </p:titleStyle>
    <p:bodyStyle>
      <a:lvl1pPr marL="57148" indent="-57148" algn="l" defTabSz="228591" rtl="0" eaLnBrk="1" latinLnBrk="0" hangingPunct="1">
        <a:lnSpc>
          <a:spcPct val="90000"/>
        </a:lnSpc>
        <a:spcBef>
          <a:spcPts val="250"/>
        </a:spcBef>
        <a:buFont typeface="Arial" panose="020B0604020202020204" pitchFamily="34" charset="0"/>
        <a:buChar char="•"/>
        <a:defRPr sz="700" kern="1200">
          <a:solidFill>
            <a:schemeClr val="tx1"/>
          </a:solidFill>
          <a:latin typeface="+mn-lt"/>
          <a:ea typeface="+mn-ea"/>
          <a:cs typeface="+mn-cs"/>
        </a:defRPr>
      </a:lvl1pPr>
      <a:lvl2pPr marL="171443" indent="-57148" algn="l" defTabSz="228591" rtl="0" eaLnBrk="1" latinLnBrk="0" hangingPunct="1">
        <a:lnSpc>
          <a:spcPct val="90000"/>
        </a:lnSpc>
        <a:spcBef>
          <a:spcPts val="125"/>
        </a:spcBef>
        <a:buFont typeface="Arial" panose="020B0604020202020204" pitchFamily="34" charset="0"/>
        <a:buChar char="•"/>
        <a:defRPr sz="600" kern="1200">
          <a:solidFill>
            <a:schemeClr val="tx1"/>
          </a:solidFill>
          <a:latin typeface="+mn-lt"/>
          <a:ea typeface="+mn-ea"/>
          <a:cs typeface="+mn-cs"/>
        </a:defRPr>
      </a:lvl2pPr>
      <a:lvl3pPr marL="285739" indent="-57148" algn="l" defTabSz="228591" rtl="0" eaLnBrk="1" latinLnBrk="0" hangingPunct="1">
        <a:lnSpc>
          <a:spcPct val="90000"/>
        </a:lnSpc>
        <a:spcBef>
          <a:spcPts val="125"/>
        </a:spcBef>
        <a:buFont typeface="Arial" panose="020B0604020202020204" pitchFamily="34" charset="0"/>
        <a:buChar char="•"/>
        <a:defRPr sz="500" kern="1200">
          <a:solidFill>
            <a:schemeClr val="tx1"/>
          </a:solidFill>
          <a:latin typeface="+mn-lt"/>
          <a:ea typeface="+mn-ea"/>
          <a:cs typeface="+mn-cs"/>
        </a:defRPr>
      </a:lvl3pPr>
      <a:lvl4pPr marL="400034"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4pPr>
      <a:lvl5pPr marL="514329"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5pPr>
      <a:lvl6pPr marL="628625"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6pPr>
      <a:lvl7pPr marL="742920"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7pPr>
      <a:lvl8pPr marL="857216"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8pPr>
      <a:lvl9pPr marL="971511"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9pPr>
    </p:bodyStyle>
    <p:otherStyle>
      <a:defPPr>
        <a:defRPr lang="en-US"/>
      </a:defPPr>
      <a:lvl1pPr marL="0" algn="l" defTabSz="228591" rtl="0" eaLnBrk="1" latinLnBrk="0" hangingPunct="1">
        <a:defRPr sz="450" kern="1200">
          <a:solidFill>
            <a:schemeClr val="tx1"/>
          </a:solidFill>
          <a:latin typeface="+mn-lt"/>
          <a:ea typeface="+mn-ea"/>
          <a:cs typeface="+mn-cs"/>
        </a:defRPr>
      </a:lvl1pPr>
      <a:lvl2pPr marL="114295" algn="l" defTabSz="228591" rtl="0" eaLnBrk="1" latinLnBrk="0" hangingPunct="1">
        <a:defRPr sz="450" kern="1200">
          <a:solidFill>
            <a:schemeClr val="tx1"/>
          </a:solidFill>
          <a:latin typeface="+mn-lt"/>
          <a:ea typeface="+mn-ea"/>
          <a:cs typeface="+mn-cs"/>
        </a:defRPr>
      </a:lvl2pPr>
      <a:lvl3pPr marL="228591" algn="l" defTabSz="228591" rtl="0" eaLnBrk="1" latinLnBrk="0" hangingPunct="1">
        <a:defRPr sz="450" kern="1200">
          <a:solidFill>
            <a:schemeClr val="tx1"/>
          </a:solidFill>
          <a:latin typeface="+mn-lt"/>
          <a:ea typeface="+mn-ea"/>
          <a:cs typeface="+mn-cs"/>
        </a:defRPr>
      </a:lvl3pPr>
      <a:lvl4pPr marL="342886" algn="l" defTabSz="228591" rtl="0" eaLnBrk="1" latinLnBrk="0" hangingPunct="1">
        <a:defRPr sz="450" kern="1200">
          <a:solidFill>
            <a:schemeClr val="tx1"/>
          </a:solidFill>
          <a:latin typeface="+mn-lt"/>
          <a:ea typeface="+mn-ea"/>
          <a:cs typeface="+mn-cs"/>
        </a:defRPr>
      </a:lvl4pPr>
      <a:lvl5pPr marL="457182" algn="l" defTabSz="228591" rtl="0" eaLnBrk="1" latinLnBrk="0" hangingPunct="1">
        <a:defRPr sz="450" kern="1200">
          <a:solidFill>
            <a:schemeClr val="tx1"/>
          </a:solidFill>
          <a:latin typeface="+mn-lt"/>
          <a:ea typeface="+mn-ea"/>
          <a:cs typeface="+mn-cs"/>
        </a:defRPr>
      </a:lvl5pPr>
      <a:lvl6pPr marL="571477" algn="l" defTabSz="228591" rtl="0" eaLnBrk="1" latinLnBrk="0" hangingPunct="1">
        <a:defRPr sz="450" kern="1200">
          <a:solidFill>
            <a:schemeClr val="tx1"/>
          </a:solidFill>
          <a:latin typeface="+mn-lt"/>
          <a:ea typeface="+mn-ea"/>
          <a:cs typeface="+mn-cs"/>
        </a:defRPr>
      </a:lvl6pPr>
      <a:lvl7pPr marL="685773" algn="l" defTabSz="228591" rtl="0" eaLnBrk="1" latinLnBrk="0" hangingPunct="1">
        <a:defRPr sz="450" kern="1200">
          <a:solidFill>
            <a:schemeClr val="tx1"/>
          </a:solidFill>
          <a:latin typeface="+mn-lt"/>
          <a:ea typeface="+mn-ea"/>
          <a:cs typeface="+mn-cs"/>
        </a:defRPr>
      </a:lvl7pPr>
      <a:lvl8pPr marL="800068" algn="l" defTabSz="228591" rtl="0" eaLnBrk="1" latinLnBrk="0" hangingPunct="1">
        <a:defRPr sz="450" kern="1200">
          <a:solidFill>
            <a:schemeClr val="tx1"/>
          </a:solidFill>
          <a:latin typeface="+mn-lt"/>
          <a:ea typeface="+mn-ea"/>
          <a:cs typeface="+mn-cs"/>
        </a:defRPr>
      </a:lvl8pPr>
      <a:lvl9pPr marL="914363" algn="l" defTabSz="228591" rtl="0" eaLnBrk="1" latinLnBrk="0" hangingPunct="1">
        <a:defRPr sz="4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77431" y="1834838"/>
            <a:ext cx="1972473" cy="984885"/>
          </a:xfrm>
          <a:prstGeom prst="rect">
            <a:avLst/>
          </a:prstGeom>
          <a:noFill/>
        </p:spPr>
        <p:txBody>
          <a:bodyPr wrap="square" rtlCol="0">
            <a:spAutoFit/>
          </a:bodyPr>
          <a:lstStyle/>
          <a:p>
            <a:r>
              <a:rPr lang="en-US" sz="600" dirty="0">
                <a:latin typeface="Lato" panose="020F0502020204030203" pitchFamily="34" charset="0"/>
              </a:rPr>
              <a:t>We serve the world by making food people love. </a:t>
            </a:r>
            <a:br>
              <a:rPr lang="en-US" sz="600" dirty="0">
                <a:latin typeface="Lato" panose="020F0502020204030203" pitchFamily="34" charset="0"/>
              </a:rPr>
            </a:br>
            <a:r>
              <a:rPr lang="en-US" sz="600" dirty="0">
                <a:latin typeface="Lato" panose="020F0502020204030203" pitchFamily="34" charset="0"/>
              </a:rPr>
              <a:t>General Mills seeks out the best talent, and gives them development, resources, support and the chance to lead something big. Join a company where you can make a difference in the lives of millions of people.</a:t>
            </a:r>
          </a:p>
          <a:p>
            <a:endParaRPr lang="en-US" sz="500" dirty="0">
              <a:latin typeface="Lato" panose="020F0502020204030203" pitchFamily="34" charset="0"/>
            </a:endParaRPr>
          </a:p>
          <a:p>
            <a:r>
              <a:rPr lang="en-US" sz="600" kern="1200" dirty="0">
                <a:solidFill>
                  <a:schemeClr val="tx1"/>
                </a:solidFill>
                <a:effectLst/>
                <a:latin typeface="Lato" panose="020F0502020204030203" pitchFamily="34" charset="0"/>
                <a:ea typeface="+mn-ea"/>
                <a:cs typeface="+mn-cs"/>
              </a:rPr>
              <a:t>General Mills, Inc. Carlisle, Iowa Plant</a:t>
            </a:r>
          </a:p>
          <a:p>
            <a:r>
              <a:rPr lang="en-US" sz="600" kern="1200" dirty="0">
                <a:solidFill>
                  <a:schemeClr val="tx1"/>
                </a:solidFill>
                <a:effectLst/>
                <a:latin typeface="Lato" panose="020F0502020204030203" pitchFamily="34" charset="0"/>
                <a:ea typeface="+mn-ea"/>
                <a:cs typeface="+mn-cs"/>
              </a:rPr>
              <a:t>Please</a:t>
            </a:r>
            <a:r>
              <a:rPr lang="en-US" sz="600" kern="1200" baseline="0" dirty="0">
                <a:solidFill>
                  <a:schemeClr val="tx1"/>
                </a:solidFill>
                <a:effectLst/>
                <a:latin typeface="Lato" panose="020F0502020204030203" pitchFamily="34" charset="0"/>
                <a:ea typeface="+mn-ea"/>
                <a:cs typeface="+mn-cs"/>
              </a:rPr>
              <a:t> s</a:t>
            </a:r>
            <a:r>
              <a:rPr lang="en-US" sz="600" kern="1200" dirty="0">
                <a:solidFill>
                  <a:schemeClr val="tx1"/>
                </a:solidFill>
                <a:effectLst/>
                <a:latin typeface="Lato" panose="020F0502020204030203" pitchFamily="34" charset="0"/>
                <a:ea typeface="+mn-ea"/>
                <a:cs typeface="+mn-cs"/>
              </a:rPr>
              <a:t>end your resume to:</a:t>
            </a:r>
            <a:r>
              <a:rPr lang="en-US" sz="600" kern="1200" baseline="0" dirty="0">
                <a:solidFill>
                  <a:schemeClr val="tx1"/>
                </a:solidFill>
                <a:effectLst/>
                <a:latin typeface="Lato" panose="020F0502020204030203" pitchFamily="34" charset="0"/>
                <a:ea typeface="+mn-ea"/>
                <a:cs typeface="+mn-cs"/>
              </a:rPr>
              <a:t> </a:t>
            </a:r>
            <a:r>
              <a:rPr lang="en-US" sz="600" kern="1200" dirty="0">
                <a:solidFill>
                  <a:schemeClr val="tx1"/>
                </a:solidFill>
                <a:effectLst/>
                <a:latin typeface="Lato" panose="020F0502020204030203" pitchFamily="34" charset="0"/>
                <a:ea typeface="+mn-ea"/>
                <a:cs typeface="+mn-cs"/>
              </a:rPr>
              <a:t>Avon.Careers@genmills.com</a:t>
            </a:r>
          </a:p>
          <a:p>
            <a:endParaRPr lang="en-US" sz="500" dirty="0">
              <a:latin typeface="Lato" panose="020F0502020204030203" pitchFamily="34" charset="0"/>
            </a:endParaRP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4471" y="1838825"/>
            <a:ext cx="160593" cy="158220"/>
          </a:xfrm>
          <a:prstGeom prst="rect">
            <a:avLst/>
          </a:prstGeom>
        </p:spPr>
      </p:pic>
    </p:spTree>
    <p:extLst>
      <p:ext uri="{BB962C8B-B14F-4D97-AF65-F5344CB8AC3E}">
        <p14:creationId xmlns:p14="http://schemas.microsoft.com/office/powerpoint/2010/main" val="102898181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228591" rtl="0" eaLnBrk="1" latinLnBrk="0" hangingPunct="1">
        <a:lnSpc>
          <a:spcPct val="90000"/>
        </a:lnSpc>
        <a:spcBef>
          <a:spcPct val="0"/>
        </a:spcBef>
        <a:buNone/>
        <a:defRPr sz="1100" kern="1200">
          <a:solidFill>
            <a:schemeClr val="tx1"/>
          </a:solidFill>
          <a:latin typeface="+mj-lt"/>
          <a:ea typeface="+mj-ea"/>
          <a:cs typeface="+mj-cs"/>
        </a:defRPr>
      </a:lvl1pPr>
    </p:titleStyle>
    <p:bodyStyle>
      <a:lvl1pPr marL="57148" indent="-57148" algn="l" defTabSz="228591" rtl="0" eaLnBrk="1" latinLnBrk="0" hangingPunct="1">
        <a:lnSpc>
          <a:spcPct val="90000"/>
        </a:lnSpc>
        <a:spcBef>
          <a:spcPts val="250"/>
        </a:spcBef>
        <a:buFont typeface="Arial" panose="020B0604020202020204" pitchFamily="34" charset="0"/>
        <a:buChar char="•"/>
        <a:defRPr sz="700" kern="1200">
          <a:solidFill>
            <a:schemeClr val="tx1"/>
          </a:solidFill>
          <a:latin typeface="+mn-lt"/>
          <a:ea typeface="+mn-ea"/>
          <a:cs typeface="+mn-cs"/>
        </a:defRPr>
      </a:lvl1pPr>
      <a:lvl2pPr marL="171443" indent="-57148" algn="l" defTabSz="228591" rtl="0" eaLnBrk="1" latinLnBrk="0" hangingPunct="1">
        <a:lnSpc>
          <a:spcPct val="90000"/>
        </a:lnSpc>
        <a:spcBef>
          <a:spcPts val="125"/>
        </a:spcBef>
        <a:buFont typeface="Arial" panose="020B0604020202020204" pitchFamily="34" charset="0"/>
        <a:buChar char="•"/>
        <a:defRPr sz="600" kern="1200">
          <a:solidFill>
            <a:schemeClr val="tx1"/>
          </a:solidFill>
          <a:latin typeface="+mn-lt"/>
          <a:ea typeface="+mn-ea"/>
          <a:cs typeface="+mn-cs"/>
        </a:defRPr>
      </a:lvl2pPr>
      <a:lvl3pPr marL="285739" indent="-57148" algn="l" defTabSz="228591" rtl="0" eaLnBrk="1" latinLnBrk="0" hangingPunct="1">
        <a:lnSpc>
          <a:spcPct val="90000"/>
        </a:lnSpc>
        <a:spcBef>
          <a:spcPts val="125"/>
        </a:spcBef>
        <a:buFont typeface="Arial" panose="020B0604020202020204" pitchFamily="34" charset="0"/>
        <a:buChar char="•"/>
        <a:defRPr sz="500" kern="1200">
          <a:solidFill>
            <a:schemeClr val="tx1"/>
          </a:solidFill>
          <a:latin typeface="+mn-lt"/>
          <a:ea typeface="+mn-ea"/>
          <a:cs typeface="+mn-cs"/>
        </a:defRPr>
      </a:lvl3pPr>
      <a:lvl4pPr marL="400034"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4pPr>
      <a:lvl5pPr marL="514329"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5pPr>
      <a:lvl6pPr marL="628625"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6pPr>
      <a:lvl7pPr marL="742920"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7pPr>
      <a:lvl8pPr marL="857216"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8pPr>
      <a:lvl9pPr marL="971511" indent="-57148" algn="l" defTabSz="228591" rtl="0" eaLnBrk="1" latinLnBrk="0" hangingPunct="1">
        <a:lnSpc>
          <a:spcPct val="90000"/>
        </a:lnSpc>
        <a:spcBef>
          <a:spcPts val="125"/>
        </a:spcBef>
        <a:buFont typeface="Arial" panose="020B0604020202020204" pitchFamily="34" charset="0"/>
        <a:buChar char="•"/>
        <a:defRPr sz="450" kern="1200">
          <a:solidFill>
            <a:schemeClr val="tx1"/>
          </a:solidFill>
          <a:latin typeface="+mn-lt"/>
          <a:ea typeface="+mn-ea"/>
          <a:cs typeface="+mn-cs"/>
        </a:defRPr>
      </a:lvl9pPr>
    </p:bodyStyle>
    <p:otherStyle>
      <a:defPPr>
        <a:defRPr lang="en-US"/>
      </a:defPPr>
      <a:lvl1pPr marL="0" algn="l" defTabSz="228591" rtl="0" eaLnBrk="1" latinLnBrk="0" hangingPunct="1">
        <a:defRPr sz="450" kern="1200">
          <a:solidFill>
            <a:schemeClr val="tx1"/>
          </a:solidFill>
          <a:latin typeface="+mn-lt"/>
          <a:ea typeface="+mn-ea"/>
          <a:cs typeface="+mn-cs"/>
        </a:defRPr>
      </a:lvl1pPr>
      <a:lvl2pPr marL="114295" algn="l" defTabSz="228591" rtl="0" eaLnBrk="1" latinLnBrk="0" hangingPunct="1">
        <a:defRPr sz="450" kern="1200">
          <a:solidFill>
            <a:schemeClr val="tx1"/>
          </a:solidFill>
          <a:latin typeface="+mn-lt"/>
          <a:ea typeface="+mn-ea"/>
          <a:cs typeface="+mn-cs"/>
        </a:defRPr>
      </a:lvl2pPr>
      <a:lvl3pPr marL="228591" algn="l" defTabSz="228591" rtl="0" eaLnBrk="1" latinLnBrk="0" hangingPunct="1">
        <a:defRPr sz="450" kern="1200">
          <a:solidFill>
            <a:schemeClr val="tx1"/>
          </a:solidFill>
          <a:latin typeface="+mn-lt"/>
          <a:ea typeface="+mn-ea"/>
          <a:cs typeface="+mn-cs"/>
        </a:defRPr>
      </a:lvl3pPr>
      <a:lvl4pPr marL="342886" algn="l" defTabSz="228591" rtl="0" eaLnBrk="1" latinLnBrk="0" hangingPunct="1">
        <a:defRPr sz="450" kern="1200">
          <a:solidFill>
            <a:schemeClr val="tx1"/>
          </a:solidFill>
          <a:latin typeface="+mn-lt"/>
          <a:ea typeface="+mn-ea"/>
          <a:cs typeface="+mn-cs"/>
        </a:defRPr>
      </a:lvl4pPr>
      <a:lvl5pPr marL="457182" algn="l" defTabSz="228591" rtl="0" eaLnBrk="1" latinLnBrk="0" hangingPunct="1">
        <a:defRPr sz="450" kern="1200">
          <a:solidFill>
            <a:schemeClr val="tx1"/>
          </a:solidFill>
          <a:latin typeface="+mn-lt"/>
          <a:ea typeface="+mn-ea"/>
          <a:cs typeface="+mn-cs"/>
        </a:defRPr>
      </a:lvl5pPr>
      <a:lvl6pPr marL="571477" algn="l" defTabSz="228591" rtl="0" eaLnBrk="1" latinLnBrk="0" hangingPunct="1">
        <a:defRPr sz="450" kern="1200">
          <a:solidFill>
            <a:schemeClr val="tx1"/>
          </a:solidFill>
          <a:latin typeface="+mn-lt"/>
          <a:ea typeface="+mn-ea"/>
          <a:cs typeface="+mn-cs"/>
        </a:defRPr>
      </a:lvl6pPr>
      <a:lvl7pPr marL="685773" algn="l" defTabSz="228591" rtl="0" eaLnBrk="1" latinLnBrk="0" hangingPunct="1">
        <a:defRPr sz="450" kern="1200">
          <a:solidFill>
            <a:schemeClr val="tx1"/>
          </a:solidFill>
          <a:latin typeface="+mn-lt"/>
          <a:ea typeface="+mn-ea"/>
          <a:cs typeface="+mn-cs"/>
        </a:defRPr>
      </a:lvl7pPr>
      <a:lvl8pPr marL="800068" algn="l" defTabSz="228591" rtl="0" eaLnBrk="1" latinLnBrk="0" hangingPunct="1">
        <a:defRPr sz="450" kern="1200">
          <a:solidFill>
            <a:schemeClr val="tx1"/>
          </a:solidFill>
          <a:latin typeface="+mn-lt"/>
          <a:ea typeface="+mn-ea"/>
          <a:cs typeface="+mn-cs"/>
        </a:defRPr>
      </a:lvl8pPr>
      <a:lvl9pPr marL="914363" algn="l" defTabSz="228591" rtl="0" eaLnBrk="1" latinLnBrk="0" hangingPunct="1">
        <a:defRPr sz="4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lgn="ctr"/>
            <a:r>
              <a:rPr lang="en-US" dirty="0"/>
              <a:t>Summer/Seasonal Production Employee</a:t>
            </a:r>
          </a:p>
        </p:txBody>
      </p:sp>
      <p:sp>
        <p:nvSpPr>
          <p:cNvPr id="3" name="Text Placeholder 2"/>
          <p:cNvSpPr>
            <a:spLocks noGrp="1"/>
          </p:cNvSpPr>
          <p:nvPr>
            <p:ph type="body" sz="quarter" idx="11"/>
          </p:nvPr>
        </p:nvSpPr>
        <p:spPr>
          <a:xfrm>
            <a:off x="1" y="945814"/>
            <a:ext cx="2285999" cy="770197"/>
          </a:xfrm>
        </p:spPr>
        <p:txBody>
          <a:bodyPr/>
          <a:lstStyle/>
          <a:p>
            <a:endParaRPr lang="en-US" sz="700" dirty="0"/>
          </a:p>
          <a:p>
            <a:r>
              <a:rPr lang="en-US" sz="700" b="1" dirty="0"/>
              <a:t>Production </a:t>
            </a:r>
            <a:r>
              <a:rPr lang="en-US" sz="700" dirty="0"/>
              <a:t>- Industrious, self-starting individual, able to perform in a high-tech, plant environment. Maintains sanitary condition of the flour mill. Sweeping floors, brushing equipment, blowing down overheads with an air hose,  scrubbing, shoveling and vacuuming in the all areas of the mill facility.  Must be 18 years old.</a:t>
            </a:r>
          </a:p>
          <a:p>
            <a:endParaRPr lang="en-US" sz="700" dirty="0"/>
          </a:p>
          <a:p>
            <a:endParaRPr lang="en-US" dirty="0"/>
          </a:p>
          <a:p>
            <a:endParaRPr lang="en-US" dirty="0"/>
          </a:p>
        </p:txBody>
      </p:sp>
    </p:spTree>
    <p:extLst>
      <p:ext uri="{BB962C8B-B14F-4D97-AF65-F5344CB8AC3E}">
        <p14:creationId xmlns:p14="http://schemas.microsoft.com/office/powerpoint/2010/main" val="413357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7D959F8-345F-4A80-9C55-10ACE366879C}"/>
              </a:ext>
            </a:extLst>
          </p:cNvPr>
          <p:cNvSpPr>
            <a:spLocks noGrp="1"/>
          </p:cNvSpPr>
          <p:nvPr>
            <p:ph type="body" sz="quarter" idx="11"/>
          </p:nvPr>
        </p:nvSpPr>
        <p:spPr>
          <a:xfrm>
            <a:off x="-24167" y="865250"/>
            <a:ext cx="2285999" cy="661736"/>
          </a:xfrm>
        </p:spPr>
        <p:txBody>
          <a:bodyPr/>
          <a:lstStyle/>
          <a:p>
            <a:endParaRPr lang="en-US" sz="700" dirty="0"/>
          </a:p>
          <a:p>
            <a:r>
              <a:rPr lang="en-US" sz="700" b="1" dirty="0"/>
              <a:t>Production </a:t>
            </a:r>
            <a:r>
              <a:rPr lang="en-US" sz="700" dirty="0"/>
              <a:t>- Industrious, self-starting individual, able to perform in a high-tech, plant environment. Maintains sanitary condition of the flour mill. Sweeping floors, brushing equipment, blowing down overheads with an air hose,  scrubbing, shoveling and vacuuming in the all areas of the mill facility.  </a:t>
            </a:r>
            <a:r>
              <a:rPr lang="en-US" sz="700"/>
              <a:t>Must be 18 years old.</a:t>
            </a:r>
            <a:endParaRPr lang="en-US" sz="700" dirty="0"/>
          </a:p>
          <a:p>
            <a:endParaRPr lang="en-US" sz="700" dirty="0"/>
          </a:p>
          <a:p>
            <a:endParaRPr lang="en-US" dirty="0"/>
          </a:p>
          <a:p>
            <a:endParaRPr lang="en-US" dirty="0"/>
          </a:p>
        </p:txBody>
      </p:sp>
      <p:sp>
        <p:nvSpPr>
          <p:cNvPr id="9" name="Content Placeholder 1">
            <a:extLst>
              <a:ext uri="{FF2B5EF4-FFF2-40B4-BE49-F238E27FC236}">
                <a16:creationId xmlns:a16="http://schemas.microsoft.com/office/drawing/2014/main" id="{ADBF07EE-1B33-4612-8A5F-2BCECC15DB4A}"/>
              </a:ext>
            </a:extLst>
          </p:cNvPr>
          <p:cNvSpPr>
            <a:spLocks noGrp="1"/>
          </p:cNvSpPr>
          <p:nvPr>
            <p:ph sz="quarter" idx="10"/>
          </p:nvPr>
        </p:nvSpPr>
        <p:spPr/>
        <p:txBody>
          <a:bodyPr/>
          <a:lstStyle/>
          <a:p>
            <a:pPr algn="ctr"/>
            <a:r>
              <a:rPr lang="en-US" dirty="0"/>
              <a:t>Summer/Seasonal Production Employee</a:t>
            </a:r>
          </a:p>
        </p:txBody>
      </p:sp>
    </p:spTree>
    <p:extLst>
      <p:ext uri="{BB962C8B-B14F-4D97-AF65-F5344CB8AC3E}">
        <p14:creationId xmlns:p14="http://schemas.microsoft.com/office/powerpoint/2010/main" val="1919323973"/>
      </p:ext>
    </p:extLst>
  </p:cSld>
  <p:clrMapOvr>
    <a:masterClrMapping/>
  </p:clrMapOvr>
</p:sld>
</file>

<file path=ppt/theme/theme1.xml><?xml version="1.0" encoding="utf-8"?>
<a:theme xmlns:a="http://schemas.openxmlformats.org/drawingml/2006/main" name="2.5x3.5 Recruiting_Colo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116_BrookeMoore_AvonPlantRecruiting_PPT Ad_V1" id="{ED30D84C-7096-47D7-A79B-3D9E486B3438}" vid="{77584D76-E034-4E7F-B7F3-675B59D37B27}"/>
    </a:ext>
  </a:extLst>
</a:theme>
</file>

<file path=ppt/theme/theme2.xml><?xml version="1.0" encoding="utf-8"?>
<a:theme xmlns:a="http://schemas.openxmlformats.org/drawingml/2006/main" name="2.5x3.5 Recruiting_B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116_BrookeMoore_AvonPlantRecruiting_PPT Ad_V1" id="{ED30D84C-7096-47D7-A79B-3D9E486B3438}" vid="{7D52C7D1-EA82-4E18-B29F-DA02DE7937F6}"/>
    </a:ext>
  </a:extLst>
</a:theme>
</file>

<file path=docProps/app.xml><?xml version="1.0" encoding="utf-8"?>
<Properties xmlns="http://schemas.openxmlformats.org/officeDocument/2006/extended-properties" xmlns:vt="http://schemas.openxmlformats.org/officeDocument/2006/docPropsVTypes">
  <Template>8116_BrookeMoore_AvonPlantRecruiting_PPT Ad_V1</Template>
  <TotalTime>9</TotalTime>
  <Words>128</Words>
  <Application>Microsoft Office PowerPoint</Application>
  <PresentationFormat>Custom</PresentationFormat>
  <Paragraphs>8</Paragraphs>
  <Slides>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Lato Light</vt:lpstr>
      <vt:lpstr>Lato</vt:lpstr>
      <vt:lpstr>Arial</vt:lpstr>
      <vt:lpstr>Lato Bold</vt:lpstr>
      <vt:lpstr>2.5x3.5 Recruiting_Color</vt:lpstr>
      <vt:lpstr>2.5x3.5 Recruiting_BW</vt:lpstr>
      <vt:lpstr>PowerPoint Presentation</vt:lpstr>
      <vt:lpstr>PowerPoint Presentation</vt:lpstr>
    </vt:vector>
  </TitlesOfParts>
  <Company>General Mills,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Moore</dc:creator>
  <cp:lastModifiedBy>Brooke Moore</cp:lastModifiedBy>
  <cp:revision>2</cp:revision>
  <dcterms:created xsi:type="dcterms:W3CDTF">2018-03-14T12:50:06Z</dcterms:created>
  <dcterms:modified xsi:type="dcterms:W3CDTF">2018-03-14T13:06:51Z</dcterms:modified>
</cp:coreProperties>
</file>